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6" r:id="rId6"/>
    <p:sldId id="268" r:id="rId7"/>
    <p:sldId id="261" r:id="rId8"/>
    <p:sldId id="270" r:id="rId9"/>
    <p:sldId id="269" r:id="rId10"/>
    <p:sldId id="273" r:id="rId11"/>
    <p:sldId id="262" r:id="rId12"/>
    <p:sldId id="271" r:id="rId13"/>
    <p:sldId id="274" r:id="rId14"/>
    <p:sldId id="264" r:id="rId15"/>
    <p:sldId id="265" r:id="rId16"/>
    <p:sldId id="263" r:id="rId17"/>
    <p:sldId id="267" r:id="rId18"/>
    <p:sldId id="272" r:id="rId19"/>
    <p:sldId id="276" r:id="rId20"/>
    <p:sldId id="275" r:id="rId21"/>
    <p:sldId id="277" r:id="rId22"/>
    <p:sldId id="278"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te mcelroy" initials="km" lastIdx="1" clrIdx="0">
    <p:extLst>
      <p:ext uri="{19B8F6BF-5375-455C-9EA6-DF929625EA0E}">
        <p15:presenceInfo xmlns:p15="http://schemas.microsoft.com/office/powerpoint/2012/main" userId="3a0767f2460ec33c"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1" d="100"/>
          <a:sy n="61" d="100"/>
        </p:scale>
        <p:origin x="101"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6-05-25T19:07:00.806" idx="1">
    <p:pos x="5821" y="236"/>
    <p:text/>
    <p:extLst>
      <p:ext uri="{C676402C-5697-4E1C-873F-D02D1690AC5C}">
        <p15:threadingInfo xmlns:p15="http://schemas.microsoft.com/office/powerpoint/2012/main" timeZoneBias="-60"/>
      </p:ext>
    </p:extLst>
  </p:cm>
</p:cmLst>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IE"/>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IE"/>
          </a:p>
        </p:txBody>
      </p:sp>
      <p:sp>
        <p:nvSpPr>
          <p:cNvPr id="4" name="Date Placeholder 3"/>
          <p:cNvSpPr>
            <a:spLocks noGrp="1"/>
          </p:cNvSpPr>
          <p:nvPr>
            <p:ph type="dt" sz="half" idx="10"/>
          </p:nvPr>
        </p:nvSpPr>
        <p:spPr/>
        <p:txBody>
          <a:bodyPr/>
          <a:lstStyle/>
          <a:p>
            <a:fld id="{8D0A6984-D846-4D3B-AC93-C820DB308054}" type="datetimeFigureOut">
              <a:rPr lang="en-IE" smtClean="0"/>
              <a:t>15/06/2016</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17C3D1F4-089F-4696-98D0-C7EE88F17378}" type="slidenum">
              <a:rPr lang="en-IE" smtClean="0"/>
              <a:t>‹#›</a:t>
            </a:fld>
            <a:endParaRPr lang="en-IE"/>
          </a:p>
        </p:txBody>
      </p:sp>
    </p:spTree>
    <p:extLst>
      <p:ext uri="{BB962C8B-B14F-4D97-AF65-F5344CB8AC3E}">
        <p14:creationId xmlns:p14="http://schemas.microsoft.com/office/powerpoint/2010/main" val="41447716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8D0A6984-D846-4D3B-AC93-C820DB308054}" type="datetimeFigureOut">
              <a:rPr lang="en-IE" smtClean="0"/>
              <a:t>15/06/2016</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17C3D1F4-089F-4696-98D0-C7EE88F17378}" type="slidenum">
              <a:rPr lang="en-IE" smtClean="0"/>
              <a:t>‹#›</a:t>
            </a:fld>
            <a:endParaRPr lang="en-IE"/>
          </a:p>
        </p:txBody>
      </p:sp>
    </p:spTree>
    <p:extLst>
      <p:ext uri="{BB962C8B-B14F-4D97-AF65-F5344CB8AC3E}">
        <p14:creationId xmlns:p14="http://schemas.microsoft.com/office/powerpoint/2010/main" val="40363027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IE"/>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8D0A6984-D846-4D3B-AC93-C820DB308054}" type="datetimeFigureOut">
              <a:rPr lang="en-IE" smtClean="0"/>
              <a:t>15/06/2016</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17C3D1F4-089F-4696-98D0-C7EE88F17378}" type="slidenum">
              <a:rPr lang="en-IE" smtClean="0"/>
              <a:t>‹#›</a:t>
            </a:fld>
            <a:endParaRPr lang="en-IE"/>
          </a:p>
        </p:txBody>
      </p:sp>
    </p:spTree>
    <p:extLst>
      <p:ext uri="{BB962C8B-B14F-4D97-AF65-F5344CB8AC3E}">
        <p14:creationId xmlns:p14="http://schemas.microsoft.com/office/powerpoint/2010/main" val="35999366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8D0A6984-D846-4D3B-AC93-C820DB308054}" type="datetimeFigureOut">
              <a:rPr lang="en-IE" smtClean="0"/>
              <a:t>15/06/2016</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17C3D1F4-089F-4696-98D0-C7EE88F17378}" type="slidenum">
              <a:rPr lang="en-IE" smtClean="0"/>
              <a:t>‹#›</a:t>
            </a:fld>
            <a:endParaRPr lang="en-IE"/>
          </a:p>
        </p:txBody>
      </p:sp>
    </p:spTree>
    <p:extLst>
      <p:ext uri="{BB962C8B-B14F-4D97-AF65-F5344CB8AC3E}">
        <p14:creationId xmlns:p14="http://schemas.microsoft.com/office/powerpoint/2010/main" val="41393914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IE"/>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D0A6984-D846-4D3B-AC93-C820DB308054}" type="datetimeFigureOut">
              <a:rPr lang="en-IE" smtClean="0"/>
              <a:t>15/06/2016</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17C3D1F4-089F-4696-98D0-C7EE88F17378}" type="slidenum">
              <a:rPr lang="en-IE" smtClean="0"/>
              <a:t>‹#›</a:t>
            </a:fld>
            <a:endParaRPr lang="en-IE"/>
          </a:p>
        </p:txBody>
      </p:sp>
    </p:spTree>
    <p:extLst>
      <p:ext uri="{BB962C8B-B14F-4D97-AF65-F5344CB8AC3E}">
        <p14:creationId xmlns:p14="http://schemas.microsoft.com/office/powerpoint/2010/main" val="37902061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Date Placeholder 4"/>
          <p:cNvSpPr>
            <a:spLocks noGrp="1"/>
          </p:cNvSpPr>
          <p:nvPr>
            <p:ph type="dt" sz="half" idx="10"/>
          </p:nvPr>
        </p:nvSpPr>
        <p:spPr/>
        <p:txBody>
          <a:bodyPr/>
          <a:lstStyle/>
          <a:p>
            <a:fld id="{8D0A6984-D846-4D3B-AC93-C820DB308054}" type="datetimeFigureOut">
              <a:rPr lang="en-IE" smtClean="0"/>
              <a:t>15/06/2016</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17C3D1F4-089F-4696-98D0-C7EE88F17378}" type="slidenum">
              <a:rPr lang="en-IE" smtClean="0"/>
              <a:t>‹#›</a:t>
            </a:fld>
            <a:endParaRPr lang="en-IE"/>
          </a:p>
        </p:txBody>
      </p:sp>
    </p:spTree>
    <p:extLst>
      <p:ext uri="{BB962C8B-B14F-4D97-AF65-F5344CB8AC3E}">
        <p14:creationId xmlns:p14="http://schemas.microsoft.com/office/powerpoint/2010/main" val="34242940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IE"/>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7" name="Date Placeholder 6"/>
          <p:cNvSpPr>
            <a:spLocks noGrp="1"/>
          </p:cNvSpPr>
          <p:nvPr>
            <p:ph type="dt" sz="half" idx="10"/>
          </p:nvPr>
        </p:nvSpPr>
        <p:spPr/>
        <p:txBody>
          <a:bodyPr/>
          <a:lstStyle/>
          <a:p>
            <a:fld id="{8D0A6984-D846-4D3B-AC93-C820DB308054}" type="datetimeFigureOut">
              <a:rPr lang="en-IE" smtClean="0"/>
              <a:t>15/06/2016</a:t>
            </a:fld>
            <a:endParaRPr lang="en-IE"/>
          </a:p>
        </p:txBody>
      </p:sp>
      <p:sp>
        <p:nvSpPr>
          <p:cNvPr id="8" name="Footer Placeholder 7"/>
          <p:cNvSpPr>
            <a:spLocks noGrp="1"/>
          </p:cNvSpPr>
          <p:nvPr>
            <p:ph type="ftr" sz="quarter" idx="11"/>
          </p:nvPr>
        </p:nvSpPr>
        <p:spPr/>
        <p:txBody>
          <a:bodyPr/>
          <a:lstStyle/>
          <a:p>
            <a:endParaRPr lang="en-IE"/>
          </a:p>
        </p:txBody>
      </p:sp>
      <p:sp>
        <p:nvSpPr>
          <p:cNvPr id="9" name="Slide Number Placeholder 8"/>
          <p:cNvSpPr>
            <a:spLocks noGrp="1"/>
          </p:cNvSpPr>
          <p:nvPr>
            <p:ph type="sldNum" sz="quarter" idx="12"/>
          </p:nvPr>
        </p:nvSpPr>
        <p:spPr/>
        <p:txBody>
          <a:bodyPr/>
          <a:lstStyle/>
          <a:p>
            <a:fld id="{17C3D1F4-089F-4696-98D0-C7EE88F17378}" type="slidenum">
              <a:rPr lang="en-IE" smtClean="0"/>
              <a:t>‹#›</a:t>
            </a:fld>
            <a:endParaRPr lang="en-IE"/>
          </a:p>
        </p:txBody>
      </p:sp>
    </p:spTree>
    <p:extLst>
      <p:ext uri="{BB962C8B-B14F-4D97-AF65-F5344CB8AC3E}">
        <p14:creationId xmlns:p14="http://schemas.microsoft.com/office/powerpoint/2010/main" val="4032280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Date Placeholder 2"/>
          <p:cNvSpPr>
            <a:spLocks noGrp="1"/>
          </p:cNvSpPr>
          <p:nvPr>
            <p:ph type="dt" sz="half" idx="10"/>
          </p:nvPr>
        </p:nvSpPr>
        <p:spPr/>
        <p:txBody>
          <a:bodyPr/>
          <a:lstStyle/>
          <a:p>
            <a:fld id="{8D0A6984-D846-4D3B-AC93-C820DB308054}" type="datetimeFigureOut">
              <a:rPr lang="en-IE" smtClean="0"/>
              <a:t>15/06/2016</a:t>
            </a:fld>
            <a:endParaRPr lang="en-IE"/>
          </a:p>
        </p:txBody>
      </p:sp>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p:txBody>
          <a:bodyPr/>
          <a:lstStyle/>
          <a:p>
            <a:fld id="{17C3D1F4-089F-4696-98D0-C7EE88F17378}" type="slidenum">
              <a:rPr lang="en-IE" smtClean="0"/>
              <a:t>‹#›</a:t>
            </a:fld>
            <a:endParaRPr lang="en-IE"/>
          </a:p>
        </p:txBody>
      </p:sp>
    </p:spTree>
    <p:extLst>
      <p:ext uri="{BB962C8B-B14F-4D97-AF65-F5344CB8AC3E}">
        <p14:creationId xmlns:p14="http://schemas.microsoft.com/office/powerpoint/2010/main" val="22567667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0A6984-D846-4D3B-AC93-C820DB308054}" type="datetimeFigureOut">
              <a:rPr lang="en-IE" smtClean="0"/>
              <a:t>15/06/2016</a:t>
            </a:fld>
            <a:endParaRPr lang="en-IE"/>
          </a:p>
        </p:txBody>
      </p:sp>
      <p:sp>
        <p:nvSpPr>
          <p:cNvPr id="3" name="Footer Placeholder 2"/>
          <p:cNvSpPr>
            <a:spLocks noGrp="1"/>
          </p:cNvSpPr>
          <p:nvPr>
            <p:ph type="ftr" sz="quarter" idx="11"/>
          </p:nvPr>
        </p:nvSpPr>
        <p:spPr/>
        <p:txBody>
          <a:bodyPr/>
          <a:lstStyle/>
          <a:p>
            <a:endParaRPr lang="en-IE"/>
          </a:p>
        </p:txBody>
      </p:sp>
      <p:sp>
        <p:nvSpPr>
          <p:cNvPr id="4" name="Slide Number Placeholder 3"/>
          <p:cNvSpPr>
            <a:spLocks noGrp="1"/>
          </p:cNvSpPr>
          <p:nvPr>
            <p:ph type="sldNum" sz="quarter" idx="12"/>
          </p:nvPr>
        </p:nvSpPr>
        <p:spPr/>
        <p:txBody>
          <a:bodyPr/>
          <a:lstStyle/>
          <a:p>
            <a:fld id="{17C3D1F4-089F-4696-98D0-C7EE88F17378}" type="slidenum">
              <a:rPr lang="en-IE" smtClean="0"/>
              <a:t>‹#›</a:t>
            </a:fld>
            <a:endParaRPr lang="en-IE"/>
          </a:p>
        </p:txBody>
      </p:sp>
    </p:spTree>
    <p:extLst>
      <p:ext uri="{BB962C8B-B14F-4D97-AF65-F5344CB8AC3E}">
        <p14:creationId xmlns:p14="http://schemas.microsoft.com/office/powerpoint/2010/main" val="10897922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IE"/>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0A6984-D846-4D3B-AC93-C820DB308054}" type="datetimeFigureOut">
              <a:rPr lang="en-IE" smtClean="0"/>
              <a:t>15/06/2016</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17C3D1F4-089F-4696-98D0-C7EE88F17378}" type="slidenum">
              <a:rPr lang="en-IE" smtClean="0"/>
              <a:t>‹#›</a:t>
            </a:fld>
            <a:endParaRPr lang="en-IE"/>
          </a:p>
        </p:txBody>
      </p:sp>
    </p:spTree>
    <p:extLst>
      <p:ext uri="{BB962C8B-B14F-4D97-AF65-F5344CB8AC3E}">
        <p14:creationId xmlns:p14="http://schemas.microsoft.com/office/powerpoint/2010/main" val="3976870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IE"/>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0A6984-D846-4D3B-AC93-C820DB308054}" type="datetimeFigureOut">
              <a:rPr lang="en-IE" smtClean="0"/>
              <a:t>15/06/2016</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17C3D1F4-089F-4696-98D0-C7EE88F17378}" type="slidenum">
              <a:rPr lang="en-IE" smtClean="0"/>
              <a:t>‹#›</a:t>
            </a:fld>
            <a:endParaRPr lang="en-IE"/>
          </a:p>
        </p:txBody>
      </p:sp>
    </p:spTree>
    <p:extLst>
      <p:ext uri="{BB962C8B-B14F-4D97-AF65-F5344CB8AC3E}">
        <p14:creationId xmlns:p14="http://schemas.microsoft.com/office/powerpoint/2010/main" val="34491439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IE"/>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0A6984-D846-4D3B-AC93-C820DB308054}" type="datetimeFigureOut">
              <a:rPr lang="en-IE" smtClean="0"/>
              <a:t>15/06/2016</a:t>
            </a:fld>
            <a:endParaRPr lang="en-IE"/>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E"/>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C3D1F4-089F-4696-98D0-C7EE88F17378}" type="slidenum">
              <a:rPr lang="en-IE" smtClean="0"/>
              <a:t>‹#›</a:t>
            </a:fld>
            <a:endParaRPr lang="en-IE"/>
          </a:p>
        </p:txBody>
      </p:sp>
    </p:spTree>
    <p:extLst>
      <p:ext uri="{BB962C8B-B14F-4D97-AF65-F5344CB8AC3E}">
        <p14:creationId xmlns:p14="http://schemas.microsoft.com/office/powerpoint/2010/main" val="19104505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www.vanseodesign.com/web-design/web-design-balance/"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What we associate with certain lines</a:t>
            </a:r>
            <a:endParaRPr lang="en-IE" dirty="0"/>
          </a:p>
        </p:txBody>
      </p:sp>
      <p:sp>
        <p:nvSpPr>
          <p:cNvPr id="3" name="Content Placeholder 2"/>
          <p:cNvSpPr>
            <a:spLocks noGrp="1"/>
          </p:cNvSpPr>
          <p:nvPr>
            <p:ph idx="1"/>
          </p:nvPr>
        </p:nvSpPr>
        <p:spPr/>
        <p:txBody>
          <a:bodyPr/>
          <a:lstStyle/>
          <a:p>
            <a:r>
              <a:rPr lang="en-IE" dirty="0" smtClean="0"/>
              <a:t>Across (horizontal) is associated with man as he sleeps or is at rest.</a:t>
            </a:r>
          </a:p>
          <a:p>
            <a:endParaRPr lang="en-IE" dirty="0"/>
          </a:p>
          <a:p>
            <a:r>
              <a:rPr lang="en-IE" dirty="0" smtClean="0"/>
              <a:t>Up (vertical) is associated with man in standing </a:t>
            </a:r>
          </a:p>
          <a:p>
            <a:pPr marL="0" indent="0">
              <a:buNone/>
            </a:pPr>
            <a:r>
              <a:rPr lang="en-IE" dirty="0" smtClean="0"/>
              <a:t>or in action. </a:t>
            </a:r>
            <a:endParaRPr lang="en-IE" dirty="0"/>
          </a:p>
        </p:txBody>
      </p:sp>
      <p:cxnSp>
        <p:nvCxnSpPr>
          <p:cNvPr id="5" name="Straight Connector 4"/>
          <p:cNvCxnSpPr/>
          <p:nvPr/>
        </p:nvCxnSpPr>
        <p:spPr>
          <a:xfrm>
            <a:off x="7439891" y="3671453"/>
            <a:ext cx="13854" cy="223837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3546764" y="2559471"/>
            <a:ext cx="2092037" cy="0"/>
          </a:xfrm>
          <a:prstGeom prst="line">
            <a:avLst/>
          </a:prstGeom>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48320" y="2261297"/>
            <a:ext cx="1834916" cy="596348"/>
          </a:xfrm>
          <a:prstGeom prst="rect">
            <a:avLst/>
          </a:prstGeom>
        </p:spPr>
      </p:pic>
      <p:pic>
        <p:nvPicPr>
          <p:cNvPr id="1026" name="Picture 2" descr="http://images.clipartpanda.com/man-standing-silhouette-young-man-silhouettegraphic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57841" y="3289594"/>
            <a:ext cx="3729359" cy="26202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55514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77671" y="263237"/>
            <a:ext cx="4230255" cy="6345382"/>
          </a:xfrm>
          <a:prstGeom prst="rect">
            <a:avLst/>
          </a:prstGeom>
        </p:spPr>
      </p:pic>
    </p:spTree>
    <p:extLst>
      <p:ext uri="{BB962C8B-B14F-4D97-AF65-F5344CB8AC3E}">
        <p14:creationId xmlns:p14="http://schemas.microsoft.com/office/powerpoint/2010/main" val="29510728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397836" cy="812511"/>
          </a:xfrm>
        </p:spPr>
        <p:txBody>
          <a:bodyPr/>
          <a:lstStyle/>
          <a:p>
            <a:r>
              <a:rPr lang="en-IE" dirty="0" smtClean="0"/>
              <a:t>What effect do you think curved lines have?</a:t>
            </a:r>
            <a:endParaRPr lang="en-IE" dirty="0"/>
          </a:p>
        </p:txBody>
      </p:sp>
      <p:sp>
        <p:nvSpPr>
          <p:cNvPr id="3" name="Content Placeholder 2"/>
          <p:cNvSpPr>
            <a:spLocks noGrp="1"/>
          </p:cNvSpPr>
          <p:nvPr>
            <p:ph idx="1"/>
          </p:nvPr>
        </p:nvSpPr>
        <p:spPr>
          <a:xfrm>
            <a:off x="2074430" y="1510145"/>
            <a:ext cx="8078735" cy="4666818"/>
          </a:xfrm>
        </p:spPr>
        <p:txBody>
          <a:bodyPr/>
          <a:lstStyle/>
          <a:p>
            <a:endParaRPr lang="en-IE" dirty="0"/>
          </a:p>
        </p:txBody>
      </p:sp>
      <p:pic>
        <p:nvPicPr>
          <p:cNvPr id="5122" name="Picture 2" descr="http://i2.cdn.turner.com/cnn/dam/assets/131125174024-the-wave-building-in-vejle-horizontal-galler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74430" y="1385455"/>
            <a:ext cx="8078735" cy="45442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68009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599" y="581891"/>
            <a:ext cx="9892145" cy="1200329"/>
          </a:xfrm>
          <a:prstGeom prst="rect">
            <a:avLst/>
          </a:prstGeom>
        </p:spPr>
        <p:txBody>
          <a:bodyPr wrap="square">
            <a:spAutoFit/>
          </a:bodyPr>
          <a:lstStyle/>
          <a:p>
            <a:r>
              <a:rPr lang="en-IE" b="1" i="0" dirty="0" smtClean="0">
                <a:solidFill>
                  <a:srgbClr val="000000"/>
                </a:solidFill>
                <a:effectLst/>
                <a:latin typeface="Palatino"/>
              </a:rPr>
              <a:t>Curved lines</a:t>
            </a:r>
            <a:r>
              <a:rPr lang="en-IE" b="0" i="0" dirty="0" smtClean="0">
                <a:solidFill>
                  <a:srgbClr val="000000"/>
                </a:solidFill>
                <a:effectLst/>
                <a:latin typeface="Palatino"/>
              </a:rPr>
              <a:t> are softer than straight lines. They sweep and turn gracefully between end points. They are less definite and predictable than straight lines. They bend, they change direction. Curved lines express fluid movement. They can be calm or dynamic depending on how much they curve. The less active the curve the calmer the feeling.</a:t>
            </a:r>
            <a:endParaRPr lang="en-IE" dirty="0"/>
          </a:p>
        </p:txBody>
      </p:sp>
    </p:spTree>
    <p:extLst>
      <p:ext uri="{BB962C8B-B14F-4D97-AF65-F5344CB8AC3E}">
        <p14:creationId xmlns:p14="http://schemas.microsoft.com/office/powerpoint/2010/main" val="11120308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87782" y="365126"/>
            <a:ext cx="8666018" cy="923348"/>
          </a:xfrm>
        </p:spPr>
        <p:txBody>
          <a:bodyPr/>
          <a:lstStyle/>
          <a:p>
            <a:r>
              <a:rPr lang="en-IE" dirty="0" err="1" smtClean="0"/>
              <a:t>Edvard</a:t>
            </a:r>
            <a:r>
              <a:rPr lang="en-IE" dirty="0" smtClean="0"/>
              <a:t> Munch ‘The Scream’</a:t>
            </a:r>
            <a:endParaRPr lang="en-IE" dirty="0"/>
          </a:p>
        </p:txBody>
      </p:sp>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bwMode="auto">
          <a:xfrm>
            <a:off x="3810000" y="1286690"/>
            <a:ext cx="3979891" cy="50703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22681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What effect do you think vertical lines have?</a:t>
            </a:r>
            <a:endParaRPr lang="en-IE" dirty="0"/>
          </a:p>
        </p:txBody>
      </p:sp>
      <p:pic>
        <p:nvPicPr>
          <p:cNvPr id="7170" name="Picture 2" descr="http://www.blogto.com/upload/2012/11/20121112-Star-ViewUp.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916672" y="1690688"/>
            <a:ext cx="3980915" cy="49997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6366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51270"/>
            <a:ext cx="10515600" cy="1325563"/>
          </a:xfrm>
        </p:spPr>
        <p:txBody>
          <a:bodyPr/>
          <a:lstStyle/>
          <a:p>
            <a:endParaRPr lang="en-IE" dirty="0"/>
          </a:p>
        </p:txBody>
      </p:sp>
      <p:sp>
        <p:nvSpPr>
          <p:cNvPr id="3" name="Content Placeholder 2"/>
          <p:cNvSpPr>
            <a:spLocks noGrp="1"/>
          </p:cNvSpPr>
          <p:nvPr>
            <p:ph idx="1"/>
          </p:nvPr>
        </p:nvSpPr>
        <p:spPr/>
        <p:txBody>
          <a:bodyPr/>
          <a:lstStyle/>
          <a:p>
            <a:pPr fontAlgn="base"/>
            <a:r>
              <a:rPr lang="en-IE" dirty="0"/>
              <a:t>Vertical lines are strong and rigid. They can suggest stability, especially when thicker. Vertical lines accentuate </a:t>
            </a:r>
            <a:r>
              <a:rPr lang="en-IE" dirty="0" smtClean="0"/>
              <a:t>height.</a:t>
            </a:r>
          </a:p>
          <a:p>
            <a:pPr fontAlgn="base"/>
            <a:r>
              <a:rPr lang="en-IE" dirty="0" smtClean="0"/>
              <a:t>They </a:t>
            </a:r>
            <a:r>
              <a:rPr lang="en-IE" dirty="0"/>
              <a:t>stretch from the earth to the heavens and are often connected with religious feelings. Their tallness and formality may give the impression of dignity.</a:t>
            </a:r>
          </a:p>
          <a:p>
            <a:r>
              <a:rPr lang="en-IE" dirty="0" smtClean="0"/>
              <a:t>They often express feeling of joy or excitement.</a:t>
            </a:r>
            <a:endParaRPr lang="en-IE" dirty="0"/>
          </a:p>
        </p:txBody>
      </p:sp>
    </p:spTree>
    <p:extLst>
      <p:ext uri="{BB962C8B-B14F-4D97-AF65-F5344CB8AC3E}">
        <p14:creationId xmlns:p14="http://schemas.microsoft.com/office/powerpoint/2010/main" val="42867133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6740236" cy="784802"/>
          </a:xfrm>
        </p:spPr>
        <p:txBody>
          <a:bodyPr/>
          <a:lstStyle/>
          <a:p>
            <a:endParaRPr lang="en-IE" dirty="0"/>
          </a:p>
        </p:txBody>
      </p:sp>
      <p:pic>
        <p:nvPicPr>
          <p:cNvPr id="2050" name="Picture 2" descr="http://cdn.digital-photo-secrets.com/images/green-trees-forest.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14895" y="365126"/>
            <a:ext cx="9041770" cy="60218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86083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Image result for horizontal lines in ar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58444" y="374072"/>
            <a:ext cx="6882535" cy="546232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90945" y="1371600"/>
            <a:ext cx="1413164" cy="646331"/>
          </a:xfrm>
          <a:prstGeom prst="rect">
            <a:avLst/>
          </a:prstGeom>
          <a:noFill/>
        </p:spPr>
        <p:txBody>
          <a:bodyPr wrap="square" rtlCol="0">
            <a:spAutoFit/>
          </a:bodyPr>
          <a:lstStyle/>
          <a:p>
            <a:r>
              <a:rPr lang="en-IE" dirty="0" smtClean="0"/>
              <a:t>Vertical lines</a:t>
            </a:r>
          </a:p>
          <a:p>
            <a:endParaRPr lang="en-IE" dirty="0"/>
          </a:p>
        </p:txBody>
      </p:sp>
      <p:cxnSp>
        <p:nvCxnSpPr>
          <p:cNvPr id="4" name="Straight Connector 3"/>
          <p:cNvCxnSpPr/>
          <p:nvPr/>
        </p:nvCxnSpPr>
        <p:spPr>
          <a:xfrm>
            <a:off x="554182" y="1842655"/>
            <a:ext cx="2299854"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9712036" y="942109"/>
            <a:ext cx="1898073" cy="1200329"/>
          </a:xfrm>
          <a:prstGeom prst="rect">
            <a:avLst/>
          </a:prstGeom>
          <a:noFill/>
        </p:spPr>
        <p:txBody>
          <a:bodyPr wrap="square" rtlCol="0">
            <a:spAutoFit/>
          </a:bodyPr>
          <a:lstStyle/>
          <a:p>
            <a:r>
              <a:rPr lang="en-IE" dirty="0" smtClean="0"/>
              <a:t>Curved lines</a:t>
            </a:r>
          </a:p>
          <a:p>
            <a:endParaRPr lang="en-IE" dirty="0"/>
          </a:p>
          <a:p>
            <a:endParaRPr lang="en-IE" dirty="0" smtClean="0"/>
          </a:p>
          <a:p>
            <a:endParaRPr lang="en-IE" dirty="0"/>
          </a:p>
        </p:txBody>
      </p:sp>
      <p:cxnSp>
        <p:nvCxnSpPr>
          <p:cNvPr id="9" name="Straight Connector 8"/>
          <p:cNvCxnSpPr/>
          <p:nvPr/>
        </p:nvCxnSpPr>
        <p:spPr>
          <a:xfrm flipH="1">
            <a:off x="6317673" y="1694765"/>
            <a:ext cx="4378036" cy="323166"/>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61585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98764" y="346364"/>
            <a:ext cx="8645236" cy="1477328"/>
          </a:xfrm>
          <a:prstGeom prst="rect">
            <a:avLst/>
          </a:prstGeom>
        </p:spPr>
        <p:txBody>
          <a:bodyPr wrap="square">
            <a:spAutoFit/>
          </a:bodyPr>
          <a:lstStyle/>
          <a:p>
            <a:r>
              <a:rPr lang="en-IE" b="1" i="0" dirty="0" smtClean="0">
                <a:solidFill>
                  <a:srgbClr val="000000"/>
                </a:solidFill>
                <a:effectLst/>
                <a:latin typeface="Palatino"/>
              </a:rPr>
              <a:t>Zigzag lines</a:t>
            </a:r>
            <a:r>
              <a:rPr lang="en-IE" b="0" i="0" dirty="0" smtClean="0">
                <a:solidFill>
                  <a:srgbClr val="000000"/>
                </a:solidFill>
                <a:effectLst/>
                <a:latin typeface="Palatino"/>
              </a:rPr>
              <a:t> are a combination of diagonal lines that connect at points. They take on the dynamic and high energy characteristics of diagonal lines. They create excitement and intense movement. They convey confusion and nervousness as they change direction quickly and frequently. They can imply danger and destruction as they break down.</a:t>
            </a:r>
            <a:endParaRPr lang="en-IE" dirty="0"/>
          </a:p>
        </p:txBody>
      </p:sp>
      <p:pic>
        <p:nvPicPr>
          <p:cNvPr id="3074" name="Picture 2" descr="https://encrypted-tbn2.gstatic.com/images?q=tbn:ANd9GcRTKKFqES0o1V_6yLXaaovtUQFeUduSEXMOxFy-XlO1wB-2eAh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8764" y="1892965"/>
            <a:ext cx="4493980" cy="44939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25908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http://img03.deviantart.net/4ee6/i/2011/197/5/c/forked_lightning_by_simharry3-d3xhmk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54728" y="554905"/>
            <a:ext cx="8768842" cy="5845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93915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255857"/>
          </a:xfrm>
        </p:spPr>
        <p:txBody>
          <a:bodyPr>
            <a:normAutofit fontScale="90000"/>
          </a:bodyPr>
          <a:lstStyle/>
          <a:p>
            <a:r>
              <a:rPr lang="en-IE" dirty="0" smtClean="0"/>
              <a:t>Horizontal line have calm associations…</a:t>
            </a:r>
            <a:br>
              <a:rPr lang="en-IE" dirty="0" smtClean="0"/>
            </a:br>
            <a:endParaRPr lang="en-IE" dirty="0"/>
          </a:p>
        </p:txBody>
      </p:sp>
      <p:sp>
        <p:nvSpPr>
          <p:cNvPr id="3" name="Content Placeholder 2"/>
          <p:cNvSpPr>
            <a:spLocks noGrp="1"/>
          </p:cNvSpPr>
          <p:nvPr>
            <p:ph idx="1"/>
          </p:nvPr>
        </p:nvSpPr>
        <p:spPr>
          <a:xfrm>
            <a:off x="-8026053" y="8602365"/>
            <a:ext cx="366138" cy="365019"/>
          </a:xfrm>
        </p:spPr>
        <p:txBody>
          <a:bodyPr>
            <a:normAutofit fontScale="25000" lnSpcReduction="20000"/>
          </a:bodyPr>
          <a:lstStyle/>
          <a:p>
            <a:r>
              <a:rPr lang="en-IE" dirty="0" smtClean="0"/>
              <a:t>Sleep, the distant meeting of land and sky which is called the horizon line.</a:t>
            </a:r>
          </a:p>
          <a:p>
            <a:endParaRPr lang="en-IE" dirty="0"/>
          </a:p>
        </p:txBody>
      </p:sp>
      <p:pic>
        <p:nvPicPr>
          <p:cNvPr id="2050" name="Picture 2" descr="http://data.1freewallpapers.com/download/sky-sun-sea-path-reflection-clouds-ripples-horizon-lin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10993" y="1620982"/>
            <a:ext cx="4628579" cy="286393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352428" y="1620982"/>
            <a:ext cx="6705600" cy="3323987"/>
          </a:xfrm>
          <a:prstGeom prst="rect">
            <a:avLst/>
          </a:prstGeom>
          <a:noFill/>
        </p:spPr>
        <p:txBody>
          <a:bodyPr wrap="square" rtlCol="0">
            <a:spAutoFit/>
          </a:bodyPr>
          <a:lstStyle/>
          <a:p>
            <a:r>
              <a:rPr lang="en-IE" sz="2400" dirty="0" smtClean="0"/>
              <a:t>Man asleep, the line where the sky meet the sea – which is called the horizon line.</a:t>
            </a:r>
          </a:p>
          <a:p>
            <a:endParaRPr lang="en-IE" dirty="0"/>
          </a:p>
          <a:p>
            <a:endParaRPr lang="en-IE" dirty="0" smtClean="0"/>
          </a:p>
          <a:p>
            <a:endParaRPr lang="en-IE" dirty="0"/>
          </a:p>
          <a:p>
            <a:r>
              <a:rPr lang="en-IE" dirty="0" smtClean="0"/>
              <a:t>                               Horizon line     -----------------------------------------------</a:t>
            </a:r>
            <a:r>
              <a:rPr lang="en-IE" dirty="0" smtClean="0">
                <a:sym typeface="Wingdings" panose="05000000000000000000" pitchFamily="2" charset="2"/>
              </a:rPr>
              <a:t></a:t>
            </a:r>
            <a:endParaRPr lang="en-IE" dirty="0" smtClean="0"/>
          </a:p>
          <a:p>
            <a:endParaRPr lang="en-IE" dirty="0" smtClean="0"/>
          </a:p>
          <a:p>
            <a:endParaRPr lang="en-IE" dirty="0"/>
          </a:p>
          <a:p>
            <a:endParaRPr lang="en-IE" dirty="0" smtClean="0"/>
          </a:p>
          <a:p>
            <a:endParaRPr lang="en-IE" dirty="0"/>
          </a:p>
          <a:p>
            <a:r>
              <a:rPr lang="en-IE" dirty="0" smtClean="0"/>
              <a:t>The sea when its calm </a:t>
            </a:r>
            <a:endParaRPr lang="en-IE" dirty="0"/>
          </a:p>
        </p:txBody>
      </p:sp>
      <p:pic>
        <p:nvPicPr>
          <p:cNvPr id="2054" name="Picture 6" descr="http://polygonblog.com.www32.zoner-asiakas.fi/wp-content/uploads/2010/04/calm-se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14171" y="4484915"/>
            <a:ext cx="3949246" cy="22228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8958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96982"/>
            <a:ext cx="10515600" cy="6079981"/>
          </a:xfrm>
        </p:spPr>
        <p:txBody>
          <a:bodyPr/>
          <a:lstStyle/>
          <a:p>
            <a:r>
              <a:rPr lang="en-IE" dirty="0" smtClean="0"/>
              <a:t>Knowing what you now know about lines. I want you to chose which lines you would like to use and try to convey a mood or feeling for your person.</a:t>
            </a:r>
          </a:p>
          <a:p>
            <a:endParaRPr lang="en-IE" dirty="0"/>
          </a:p>
          <a:p>
            <a:r>
              <a:rPr lang="en-IE" dirty="0" smtClean="0"/>
              <a:t>Which lines are you going to chose? Why?</a:t>
            </a:r>
          </a:p>
          <a:p>
            <a:r>
              <a:rPr lang="en-IE" dirty="0" smtClean="0"/>
              <a:t>Zig zag</a:t>
            </a:r>
          </a:p>
          <a:p>
            <a:r>
              <a:rPr lang="en-IE" dirty="0" smtClean="0"/>
              <a:t>Curved </a:t>
            </a:r>
          </a:p>
          <a:p>
            <a:r>
              <a:rPr lang="en-IE" dirty="0" smtClean="0"/>
              <a:t>Horizontal</a:t>
            </a:r>
          </a:p>
          <a:p>
            <a:r>
              <a:rPr lang="en-IE" dirty="0" smtClean="0"/>
              <a:t>Vertical</a:t>
            </a:r>
          </a:p>
          <a:p>
            <a:endParaRPr lang="en-IE" dirty="0"/>
          </a:p>
          <a:p>
            <a:r>
              <a:rPr lang="en-IE" dirty="0" smtClean="0"/>
              <a:t>You can use pencil/ biro and or charcoal. Charcoal will give you thicker lines and you can also smudge it to make it softer.</a:t>
            </a:r>
            <a:endParaRPr lang="en-IE" dirty="0"/>
          </a:p>
        </p:txBody>
      </p:sp>
    </p:spTree>
    <p:extLst>
      <p:ext uri="{BB962C8B-B14F-4D97-AF65-F5344CB8AC3E}">
        <p14:creationId xmlns:p14="http://schemas.microsoft.com/office/powerpoint/2010/main" val="25335104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IE" dirty="0" smtClean="0"/>
              <a:t>Whichever lines you picked now try to pick an opposite one. </a:t>
            </a:r>
          </a:p>
        </p:txBody>
      </p:sp>
    </p:spTree>
    <p:extLst>
      <p:ext uri="{BB962C8B-B14F-4D97-AF65-F5344CB8AC3E}">
        <p14:creationId xmlns:p14="http://schemas.microsoft.com/office/powerpoint/2010/main" val="19127000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E"/>
          </a:p>
        </p:txBody>
      </p:sp>
      <p:sp>
        <p:nvSpPr>
          <p:cNvPr id="3" name="Content Placeholder 2"/>
          <p:cNvSpPr>
            <a:spLocks noGrp="1"/>
          </p:cNvSpPr>
          <p:nvPr>
            <p:ph idx="1"/>
          </p:nvPr>
        </p:nvSpPr>
        <p:spPr/>
        <p:txBody>
          <a:bodyPr/>
          <a:lstStyle/>
          <a:p>
            <a:r>
              <a:rPr lang="en-IE" dirty="0"/>
              <a:t>Do the moods of your picture differ??</a:t>
            </a:r>
          </a:p>
          <a:p>
            <a:endParaRPr lang="en-IE" dirty="0"/>
          </a:p>
        </p:txBody>
      </p:sp>
    </p:spTree>
    <p:extLst>
      <p:ext uri="{BB962C8B-B14F-4D97-AF65-F5344CB8AC3E}">
        <p14:creationId xmlns:p14="http://schemas.microsoft.com/office/powerpoint/2010/main" val="15656871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IE" dirty="0" smtClean="0"/>
              <a:t>Can you think of anywhere else where you would see horizontal lines??</a:t>
            </a:r>
            <a:endParaRPr lang="en-IE" dirty="0"/>
          </a:p>
        </p:txBody>
      </p:sp>
    </p:spTree>
    <p:extLst>
      <p:ext uri="{BB962C8B-B14F-4D97-AF65-F5344CB8AC3E}">
        <p14:creationId xmlns:p14="http://schemas.microsoft.com/office/powerpoint/2010/main" val="39600820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Image result for horizontal building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7392" y="431943"/>
            <a:ext cx="8079706" cy="60519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39526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Image result for horizontal lines in ar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24156" y="401781"/>
            <a:ext cx="8974571" cy="59721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60256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Horizontal lines in art.</a:t>
            </a:r>
            <a:endParaRPr lang="en-IE" dirty="0"/>
          </a:p>
        </p:txBody>
      </p:sp>
      <p:pic>
        <p:nvPicPr>
          <p:cNvPr id="10242" name="Picture 2" descr="http://1.bp.blogspot.com/-4aFbnZMHd54/Tzusjj4I3nI/AAAAAAAAAK8/68jdl1tVGAo/s1600/Leonardo_DaVinci_LastSupper.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094770" y="1825625"/>
            <a:ext cx="8002460" cy="43513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4318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034184"/>
          </a:xfrm>
        </p:spPr>
        <p:txBody>
          <a:bodyPr/>
          <a:lstStyle/>
          <a:p>
            <a:r>
              <a:rPr lang="en-IE" dirty="0" smtClean="0"/>
              <a:t>What effects do the diagonal lines have?</a:t>
            </a:r>
            <a:endParaRPr lang="en-IE" dirty="0"/>
          </a:p>
        </p:txBody>
      </p:sp>
      <p:pic>
        <p:nvPicPr>
          <p:cNvPr id="4098" name="Picture 2" descr="http://photos.prnewswire.com/prnvar/20121126/MM18145-b"/>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382982" y="1514404"/>
            <a:ext cx="6497782" cy="4873336"/>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http://photos.prnewswire.com/prnvar/20121126/MM18145-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35382" y="1666804"/>
            <a:ext cx="6497782" cy="48733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33681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400" y="734291"/>
            <a:ext cx="8229600" cy="1477328"/>
          </a:xfrm>
          <a:prstGeom prst="rect">
            <a:avLst/>
          </a:prstGeom>
        </p:spPr>
        <p:txBody>
          <a:bodyPr wrap="square">
            <a:spAutoFit/>
          </a:bodyPr>
          <a:lstStyle/>
          <a:p>
            <a:pPr fontAlgn="base"/>
            <a:r>
              <a:rPr lang="en-IE" b="1" i="0" dirty="0" smtClean="0">
                <a:solidFill>
                  <a:srgbClr val="000000"/>
                </a:solidFill>
                <a:effectLst/>
                <a:latin typeface="inherit"/>
              </a:rPr>
              <a:t>Diagonal lines</a:t>
            </a:r>
            <a:r>
              <a:rPr lang="en-IE" b="0" i="0" dirty="0" smtClean="0">
                <a:solidFill>
                  <a:srgbClr val="000000"/>
                </a:solidFill>
                <a:effectLst/>
                <a:latin typeface="Palatino"/>
              </a:rPr>
              <a:t> are </a:t>
            </a:r>
            <a:r>
              <a:rPr lang="en-IE" b="0" i="1" u="none" strike="noStrike" dirty="0" smtClean="0">
                <a:solidFill>
                  <a:srgbClr val="496C78"/>
                </a:solidFill>
                <a:effectLst/>
                <a:latin typeface="inherit"/>
                <a:hlinkClick r:id="rId2"/>
              </a:rPr>
              <a:t>unbalanced</a:t>
            </a:r>
            <a:r>
              <a:rPr lang="en-IE" b="0" i="0" dirty="0" smtClean="0">
                <a:solidFill>
                  <a:srgbClr val="000000"/>
                </a:solidFill>
                <a:effectLst/>
                <a:latin typeface="Palatino"/>
              </a:rPr>
              <a:t>. They are filled with restless and uncontrolled energy. They can appear to be either rising or falling and convey action and movement. Their kinetic energy and apparent movement create tension and excitement. Diagonal lines are more dramatic than either horizontal or vertical lines.</a:t>
            </a:r>
          </a:p>
        </p:txBody>
      </p:sp>
      <p:pic>
        <p:nvPicPr>
          <p:cNvPr id="12290" name="Picture 2" descr="http://3.bp.blogspot.com/-1af5qbCmuqM/T0GvXRzdpvI/AAAAAAAAADU/0b_Qn8K1BJg/s1600/5366059209_2f0ce8a4cd_z.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1" y="2211619"/>
            <a:ext cx="8306146" cy="42234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98947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Image result for horizontal lines in art"/>
          <p:cNvSpPr>
            <a:spLocks noChangeAspect="1" noChangeArrowheads="1"/>
          </p:cNvSpPr>
          <p:nvPr/>
        </p:nvSpPr>
        <p:spPr bwMode="auto">
          <a:xfrm>
            <a:off x="155574" y="-144463"/>
            <a:ext cx="5233843" cy="523386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E"/>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30813" y="429491"/>
            <a:ext cx="8877338" cy="5832764"/>
          </a:xfrm>
          <a:prstGeom prst="rect">
            <a:avLst/>
          </a:prstGeom>
        </p:spPr>
      </p:pic>
    </p:spTree>
    <p:extLst>
      <p:ext uri="{BB962C8B-B14F-4D97-AF65-F5344CB8AC3E}">
        <p14:creationId xmlns:p14="http://schemas.microsoft.com/office/powerpoint/2010/main" val="259168890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142</TotalTime>
  <Words>298</Words>
  <Application>Microsoft Office PowerPoint</Application>
  <PresentationFormat>Widescreen</PresentationFormat>
  <Paragraphs>43</Paragraphs>
  <Slides>22</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Arial</vt:lpstr>
      <vt:lpstr>Calibri</vt:lpstr>
      <vt:lpstr>Calibri Light</vt:lpstr>
      <vt:lpstr>inherit</vt:lpstr>
      <vt:lpstr>Palatino</vt:lpstr>
      <vt:lpstr>Wingdings</vt:lpstr>
      <vt:lpstr>Office Theme</vt:lpstr>
      <vt:lpstr>What we associate with certain lines</vt:lpstr>
      <vt:lpstr>Horizontal line have calm associations… </vt:lpstr>
      <vt:lpstr>PowerPoint Presentation</vt:lpstr>
      <vt:lpstr>PowerPoint Presentation</vt:lpstr>
      <vt:lpstr>PowerPoint Presentation</vt:lpstr>
      <vt:lpstr>Horizontal lines in art.</vt:lpstr>
      <vt:lpstr>What effects do the diagonal lines have?</vt:lpstr>
      <vt:lpstr>PowerPoint Presentation</vt:lpstr>
      <vt:lpstr>PowerPoint Presentation</vt:lpstr>
      <vt:lpstr>PowerPoint Presentation</vt:lpstr>
      <vt:lpstr>What effect do you think curved lines have?</vt:lpstr>
      <vt:lpstr>PowerPoint Presentation</vt:lpstr>
      <vt:lpstr>Edvard Munch ‘The Scream’</vt:lpstr>
      <vt:lpstr>What effect do you think vertical lines have?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kate mcelroy</dc:creator>
  <cp:lastModifiedBy>kate mcelroy</cp:lastModifiedBy>
  <cp:revision>16</cp:revision>
  <dcterms:created xsi:type="dcterms:W3CDTF">2016-05-24T18:43:41Z</dcterms:created>
  <dcterms:modified xsi:type="dcterms:W3CDTF">2016-06-15T13:32:34Z</dcterms:modified>
</cp:coreProperties>
</file>